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56" r:id="rId2"/>
    <p:sldId id="311" r:id="rId3"/>
    <p:sldId id="365" r:id="rId4"/>
    <p:sldId id="339" r:id="rId5"/>
    <p:sldId id="366" r:id="rId6"/>
    <p:sldId id="367" r:id="rId7"/>
    <p:sldId id="368" r:id="rId8"/>
    <p:sldId id="369" r:id="rId9"/>
    <p:sldId id="370" r:id="rId10"/>
    <p:sldId id="371" r:id="rId11"/>
    <p:sldId id="378" r:id="rId12"/>
    <p:sldId id="373" r:id="rId13"/>
    <p:sldId id="379" r:id="rId14"/>
    <p:sldId id="380" r:id="rId15"/>
    <p:sldId id="372" r:id="rId16"/>
    <p:sldId id="374" r:id="rId17"/>
    <p:sldId id="375" r:id="rId18"/>
    <p:sldId id="376" r:id="rId19"/>
    <p:sldId id="377" r:id="rId20"/>
    <p:sldId id="381" r:id="rId21"/>
    <p:sldId id="382" r:id="rId22"/>
    <p:sldId id="383" r:id="rId23"/>
    <p:sldId id="312" r:id="rId24"/>
  </p:sldIdLst>
  <p:sldSz cx="12192000" cy="6858000"/>
  <p:notesSz cx="6858000" cy="9144000"/>
  <p:embeddedFontLst>
    <p:embeddedFont>
      <p:font typeface="12롯데마트드림Light" panose="02020603020101020101" pitchFamily="18" charset="-127"/>
      <p:regular r:id="rId26"/>
    </p:embeddedFont>
    <p:embeddedFont>
      <p:font typeface="나눔스퀘어_ac" panose="020B0600000101010101" pitchFamily="50" charset="-127"/>
      <p:regular r:id="rId27"/>
    </p:embeddedFont>
    <p:embeddedFont>
      <p:font typeface="나눔스퀘어_ac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 정민" initials="서정" lastIdx="1" clrIdx="0">
    <p:extLst>
      <p:ext uri="{19B8F6BF-5375-455C-9EA6-DF929625EA0E}">
        <p15:presenceInfo xmlns:p15="http://schemas.microsoft.com/office/powerpoint/2012/main" userId="ba53caf0c88936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9553"/>
    <a:srgbClr val="FF9C34"/>
    <a:srgbClr val="9DC3E6"/>
    <a:srgbClr val="000000"/>
    <a:srgbClr val="FFCC66"/>
    <a:srgbClr val="ED7D31"/>
    <a:srgbClr val="54823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84706" autoAdjust="0"/>
  </p:normalViewPr>
  <p:slideViewPr>
    <p:cSldViewPr snapToGrid="0">
      <p:cViewPr varScale="1">
        <p:scale>
          <a:sx n="94" d="100"/>
          <a:sy n="94" d="100"/>
        </p:scale>
        <p:origin x="126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24744-B8B1-43C2-BD9A-F92B176807CB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4EB2F-9DF7-4BD1-989F-E2D91A701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풋풋한짚신팀</a:t>
            </a:r>
            <a:r>
              <a:rPr lang="ko-KR" altLang="en-US" dirty="0"/>
              <a:t> 김도현입니다</a:t>
            </a:r>
            <a:r>
              <a:rPr lang="en-US" altLang="ko-KR" dirty="0"/>
              <a:t>. IoT</a:t>
            </a:r>
            <a:r>
              <a:rPr lang="ko-KR" altLang="en-US" dirty="0"/>
              <a:t> 기반 신발 관리 시스템에 관하여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000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553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912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84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007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33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24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9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83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183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62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09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625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0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970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16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6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86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5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EB2F-9DF7-4BD1-989F-E2D91A701D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6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B9B90-61EE-4A65-B487-2EC1B3FBE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17EF2C-7499-4468-8ED8-17C1F353C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E01DF4-FDE6-42FD-A984-DE5ECA12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8F0552-6E80-4211-8A87-7CE196A9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7D662F-5A45-42DE-ACF5-FBC4263C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9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19A28-D779-4D14-91D3-DEA91376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0B6A43-4A5C-496A-9607-487B1B023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27E55B-17DC-4519-9BEB-270BDEAD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90B58-AAEE-49ED-89D2-A2255125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973965-6FC4-477C-9E4E-4AD0AD46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84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7B7EF4-757A-41D4-859C-A019EAE10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CE3797-2E90-4FA3-861F-93FAA2A5D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BE5BF-2244-41D9-849E-DCDD8E8B1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D6F31-DC44-4D73-BAC9-BDCAF9D8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252D8-7099-435D-A195-EAA62E7B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25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8C496-AFD6-4A5D-8DDC-E3D6A094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73EC7-E2F0-42FB-9C34-B44BA8C1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AD6D41-ED84-4561-9721-6DE73FC9E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525BE6-8D1A-4011-B9F0-5D8B11BC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A83888-1ABA-4F94-A35F-E7480943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05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04263-DDBE-455F-B82A-F1FADAF0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9B388-EC8E-4036-A907-BC5F89F3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10CBB-5194-445C-BEDF-8C885FC0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E8794-5191-43F0-9F8B-21429EB6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C33EF-4318-43AC-BA3F-0FA182EA5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1AD3-97B4-46FA-B257-940D809F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7F6A7E-3098-47D0-BB79-3979677AA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B3A5D7-6F9D-45D3-92F9-68F14BBB2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21A59F-F08F-4727-B901-258DB7B20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1EF0F9-3AC4-441E-A944-7301B2D3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BB18B4-E6B4-4006-96CB-0B5CB00F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1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243C3-1D0D-4A90-BEA5-5D3FA36BB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3B3D4-7392-458C-85DD-FF56426C8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DA1BFA-68D2-4000-B782-38D54BAA3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0CB8F6-E0E0-4C6B-AC29-A757F7CB5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24C9CD-8E6D-4B87-AF73-3338C88EB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BAF84B-CBC3-4303-9694-7F7E527E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F01195-3BEA-49EF-9552-DE1852D4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5E1EE7-2648-4CD0-8352-60897A4D2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29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B877E-2843-48F0-8AC9-5BA255AD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47D530-547A-4E35-9F88-3F550EAC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BD0F6B-393F-4396-A2D7-E027B8FA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6C7789-BB2F-46D3-A685-E27A7690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75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8E5F20-4C47-4288-8947-601174CD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FCC2AE-267E-4F23-A7D6-E47F1074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47809C-DB27-4FE9-9715-6F4B8957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8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D3D68-6A7C-4B9F-9F3F-EE45D478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78B460-BAC9-4945-BFF9-B3BCD1C0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1FDCA0-A036-4CAF-8B89-0AACED20D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C99B5A-EEC8-4C7A-9205-1F4534F65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3A2565-9734-4926-BBBD-F276E4F1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EBC2E-3EA3-4006-8E91-6DD8D800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42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96688-1AA6-4058-9B74-F6550260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36425F-BB53-4324-A699-79AB943B6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6B207D-9B79-42BC-A99C-5D1FC91E6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E61BFC-7E88-4C5C-B35B-99766304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628C5B-BFAE-4CBC-9723-CD009CA3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1D8A68-31BC-491C-A83E-83F268CE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32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E14E9D-AEDA-4141-83AE-3F5EA785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BC8DB3-C52D-41DC-90C1-24E14640F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C0E857-BE97-4298-9515-49E6598A9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F980B-3CCB-4D75-BFD1-572C3A8B1F31}" type="datetimeFigureOut">
              <a:rPr lang="ko-KR" altLang="en-US" smtClean="0"/>
              <a:t>2021-12-10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5E8A8-369A-4B97-A90D-465A1DEE6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91F6A6-D84D-4065-A7F8-B1E5D6D3F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ACAEA-8EB4-4D33-97D7-1B0A9866E0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025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jp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2.jpe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85926-5B20-4B17-8CD5-016B95B5D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2419349"/>
            <a:ext cx="8130540" cy="1090613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 Home &amp; IoT </a:t>
            </a:r>
            <a:r>
              <a:rPr lang="ko-KR" altLang="en-US" sz="4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00F9BC-76BB-4760-8C00-01CA328C0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36020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기초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DC207-B13D-424F-AAD5-FF96F584E302}"/>
              </a:ext>
            </a:extLst>
          </p:cNvPr>
          <p:cNvCxnSpPr>
            <a:cxnSpLocks/>
          </p:cNvCxnSpPr>
          <p:nvPr/>
        </p:nvCxnSpPr>
        <p:spPr>
          <a:xfrm>
            <a:off x="800100" y="3509963"/>
            <a:ext cx="11525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B73800-6F59-42EC-B65E-7E921E2FA783}"/>
              </a:ext>
            </a:extLst>
          </p:cNvPr>
          <p:cNvSpPr txBox="1"/>
          <p:nvPr/>
        </p:nvSpPr>
        <p:spPr>
          <a:xfrm>
            <a:off x="800100" y="3995024"/>
            <a:ext cx="475106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김도현 김성훈 서정민 </a:t>
            </a:r>
            <a:r>
              <a:rPr lang="ko-KR" altLang="en-US" dirty="0" err="1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손찬홍</a:t>
            </a:r>
            <a:r>
              <a:rPr lang="ko-KR" altLang="en-US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원성민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7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9"/>
    </mc:Choice>
    <mc:Fallback xmlns="">
      <p:transition spd="slow" advTm="12689"/>
    </mc:Fallback>
  </mc:AlternateContent>
  <p:extLst>
    <p:ext uri="{3A86A75C-4F4B-4683-9AE1-C65F6400EC91}">
      <p14:laserTraceLst xmlns:p14="http://schemas.microsoft.com/office/powerpoint/2010/main">
        <p14:tracePtLst>
          <p14:tracePt t="11310" x="10269538" y="1450975"/>
          <p14:tracePt t="11314" x="10287000" y="1458913"/>
          <p14:tracePt t="11374" x="10883900" y="1857375"/>
          <p14:tracePt t="11441" x="11323638" y="2297113"/>
          <p14:tracePt t="11501" x="11553825" y="2487613"/>
          <p14:tracePt t="11574" x="11960225" y="284638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8709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3F06B2-ED77-4655-A151-152A5A3BA933}"/>
              </a:ext>
            </a:extLst>
          </p:cNvPr>
          <p:cNvSpPr/>
          <p:nvPr/>
        </p:nvSpPr>
        <p:spPr>
          <a:xfrm>
            <a:off x="1060806" y="1035784"/>
            <a:ext cx="55654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날씨 모드</a:t>
            </a:r>
            <a:endParaRPr lang="en-US" altLang="ko-KR" b="1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맑은 날씨에는 주황색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흐린 날씨에는 하늘색을 출력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DE1CE3-F9B2-4B93-ADE5-1E9FF68F6018}"/>
              </a:ext>
            </a:extLst>
          </p:cNvPr>
          <p:cNvGrpSpPr/>
          <p:nvPr/>
        </p:nvGrpSpPr>
        <p:grpSpPr>
          <a:xfrm>
            <a:off x="3958821" y="4130040"/>
            <a:ext cx="3043943" cy="2044326"/>
            <a:chOff x="6411586" y="3441214"/>
            <a:chExt cx="3043943" cy="2044326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95B0EF2C-B418-4537-B947-E6D68F04C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180" y1="73047" x2="36523" y2="80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1586" y="3441214"/>
              <a:ext cx="1741332" cy="174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513B82-EE25-49B1-A4D3-B566712B0A41}"/>
                </a:ext>
              </a:extLst>
            </p:cNvPr>
            <p:cNvSpPr/>
            <p:nvPr/>
          </p:nvSpPr>
          <p:spPr>
            <a:xfrm>
              <a:off x="6673143" y="5146986"/>
              <a:ext cx="27823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IoT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무드등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2C3A873-E978-4132-A353-2329A3281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329" y="4317339"/>
            <a:ext cx="1819275" cy="1152525"/>
          </a:xfrm>
          <a:prstGeom prst="rect">
            <a:avLst/>
          </a:prstGeom>
        </p:spPr>
      </p:pic>
      <p:pic>
        <p:nvPicPr>
          <p:cNvPr id="25" name="Picture 4" descr="로터리 엔코더 스위치 - 검색결과 | 쇼핑하우">
            <a:extLst>
              <a:ext uri="{FF2B5EF4-FFF2-40B4-BE49-F238E27FC236}">
                <a16:creationId xmlns:a16="http://schemas.microsoft.com/office/drawing/2014/main" id="{B8836EB7-4ED5-48E1-B8A3-B10AF162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8" y="4225899"/>
            <a:ext cx="1691027" cy="169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6A82CE-2B27-409E-9F4F-15C6B7245D13}"/>
              </a:ext>
            </a:extLst>
          </p:cNvPr>
          <p:cNvCxnSpPr>
            <a:cxnSpLocks/>
          </p:cNvCxnSpPr>
          <p:nvPr/>
        </p:nvCxnSpPr>
        <p:spPr>
          <a:xfrm>
            <a:off x="2710941" y="5293103"/>
            <a:ext cx="1035229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71C83E8-760C-44FB-AC14-D6CC6DE72AA0}"/>
              </a:ext>
            </a:extLst>
          </p:cNvPr>
          <p:cNvCxnSpPr>
            <a:cxnSpLocks/>
          </p:cNvCxnSpPr>
          <p:nvPr/>
        </p:nvCxnSpPr>
        <p:spPr>
          <a:xfrm flipV="1">
            <a:off x="4923017" y="3352800"/>
            <a:ext cx="688554" cy="66754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4B7827-9B76-464F-AACE-A5E77537E544}"/>
              </a:ext>
            </a:extLst>
          </p:cNvPr>
          <p:cNvSpPr/>
          <p:nvPr/>
        </p:nvSpPr>
        <p:spPr>
          <a:xfrm>
            <a:off x="963784" y="5729269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로터리 스위치</a:t>
            </a:r>
          </a:p>
        </p:txBody>
      </p:sp>
      <p:pic>
        <p:nvPicPr>
          <p:cNvPr id="21" name="Picture 2" descr="Python] Cycle - 리스트를 무한히 반복하는 방법.">
            <a:extLst>
              <a:ext uri="{FF2B5EF4-FFF2-40B4-BE49-F238E27FC236}">
                <a16:creationId xmlns:a16="http://schemas.microsoft.com/office/drawing/2014/main" id="{4BA69076-1A36-4594-9CA4-C3E59A4E7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3" r="21641"/>
          <a:stretch/>
        </p:blipFill>
        <p:spPr bwMode="auto">
          <a:xfrm>
            <a:off x="5869738" y="2308358"/>
            <a:ext cx="1218010" cy="12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BF39FC1-DB13-4D42-8F17-25787A7CDF4F}"/>
              </a:ext>
            </a:extLst>
          </p:cNvPr>
          <p:cNvCxnSpPr>
            <a:cxnSpLocks/>
          </p:cNvCxnSpPr>
          <p:nvPr/>
        </p:nvCxnSpPr>
        <p:spPr>
          <a:xfrm>
            <a:off x="7392729" y="2731654"/>
            <a:ext cx="85344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1253F81-5A07-4A59-A9A3-3C3CD6102264}"/>
              </a:ext>
            </a:extLst>
          </p:cNvPr>
          <p:cNvCxnSpPr>
            <a:cxnSpLocks/>
          </p:cNvCxnSpPr>
          <p:nvPr/>
        </p:nvCxnSpPr>
        <p:spPr>
          <a:xfrm flipH="1">
            <a:off x="7392729" y="2880370"/>
            <a:ext cx="801342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941B857-CC09-4AE1-86BE-84E2D9B588AC}"/>
              </a:ext>
            </a:extLst>
          </p:cNvPr>
          <p:cNvCxnSpPr>
            <a:cxnSpLocks/>
          </p:cNvCxnSpPr>
          <p:nvPr/>
        </p:nvCxnSpPr>
        <p:spPr>
          <a:xfrm>
            <a:off x="7277653" y="3352800"/>
            <a:ext cx="836436" cy="77724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C75DAD-1B48-4D73-8C45-7D9A541BA193}"/>
              </a:ext>
            </a:extLst>
          </p:cNvPr>
          <p:cNvSpPr/>
          <p:nvPr/>
        </p:nvSpPr>
        <p:spPr>
          <a:xfrm>
            <a:off x="8867416" y="5666535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Neopixel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172" name="Picture 4" descr="OpenWeather - Home | Facebook">
            <a:extLst>
              <a:ext uri="{FF2B5EF4-FFF2-40B4-BE49-F238E27FC236}">
                <a16:creationId xmlns:a16="http://schemas.microsoft.com/office/drawing/2014/main" id="{C2D1EE1D-2AFD-42F8-9084-690F3EAA0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16" y="16600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35EA32-824C-4EB8-9259-EF2A167C2A34}"/>
              </a:ext>
            </a:extLst>
          </p:cNvPr>
          <p:cNvSpPr/>
          <p:nvPr/>
        </p:nvSpPr>
        <p:spPr>
          <a:xfrm>
            <a:off x="9376125" y="3259723"/>
            <a:ext cx="1398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날씨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28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8709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3F06B2-ED77-4655-A151-152A5A3BA933}"/>
              </a:ext>
            </a:extLst>
          </p:cNvPr>
          <p:cNvSpPr/>
          <p:nvPr/>
        </p:nvSpPr>
        <p:spPr>
          <a:xfrm>
            <a:off x="1060806" y="1035784"/>
            <a:ext cx="55654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모드</a:t>
            </a:r>
            <a:endParaRPr lang="en-US" altLang="ko-KR" b="1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로터리 스위치를 돌리면 색 변화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DE1CE3-F9B2-4B93-ADE5-1E9FF68F6018}"/>
              </a:ext>
            </a:extLst>
          </p:cNvPr>
          <p:cNvGrpSpPr/>
          <p:nvPr/>
        </p:nvGrpSpPr>
        <p:grpSpPr>
          <a:xfrm>
            <a:off x="5077176" y="2916341"/>
            <a:ext cx="3043943" cy="2044326"/>
            <a:chOff x="6411586" y="3441214"/>
            <a:chExt cx="3043943" cy="2044326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95B0EF2C-B418-4537-B947-E6D68F04C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180" y1="73047" x2="36523" y2="80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1586" y="3441214"/>
              <a:ext cx="1741332" cy="174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513B82-EE25-49B1-A4D3-B566712B0A41}"/>
                </a:ext>
              </a:extLst>
            </p:cNvPr>
            <p:cNvSpPr/>
            <p:nvPr/>
          </p:nvSpPr>
          <p:spPr>
            <a:xfrm>
              <a:off x="6673143" y="5146986"/>
              <a:ext cx="27823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IoT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무드등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2C3A873-E978-4132-A353-2329A3281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27" y="3192364"/>
            <a:ext cx="1819275" cy="1152525"/>
          </a:xfrm>
          <a:prstGeom prst="rect">
            <a:avLst/>
          </a:prstGeom>
        </p:spPr>
      </p:pic>
      <p:pic>
        <p:nvPicPr>
          <p:cNvPr id="25" name="Picture 4" descr="로터리 엔코더 스위치 - 검색결과 | 쇼핑하우">
            <a:extLst>
              <a:ext uri="{FF2B5EF4-FFF2-40B4-BE49-F238E27FC236}">
                <a16:creationId xmlns:a16="http://schemas.microsoft.com/office/drawing/2014/main" id="{B8836EB7-4ED5-48E1-B8A3-B10AF162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63" y="3012200"/>
            <a:ext cx="1691027" cy="169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6A82CE-2B27-409E-9F4F-15C6B7245D13}"/>
              </a:ext>
            </a:extLst>
          </p:cNvPr>
          <p:cNvCxnSpPr>
            <a:cxnSpLocks/>
          </p:cNvCxnSpPr>
          <p:nvPr/>
        </p:nvCxnSpPr>
        <p:spPr>
          <a:xfrm>
            <a:off x="3829296" y="4079404"/>
            <a:ext cx="1035229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4B7827-9B76-464F-AACE-A5E77537E544}"/>
              </a:ext>
            </a:extLst>
          </p:cNvPr>
          <p:cNvSpPr/>
          <p:nvPr/>
        </p:nvSpPr>
        <p:spPr>
          <a:xfrm>
            <a:off x="2082139" y="4515570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로터리 스위치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941B857-CC09-4AE1-86BE-84E2D9B588AC}"/>
              </a:ext>
            </a:extLst>
          </p:cNvPr>
          <p:cNvCxnSpPr>
            <a:cxnSpLocks/>
          </p:cNvCxnSpPr>
          <p:nvPr/>
        </p:nvCxnSpPr>
        <p:spPr>
          <a:xfrm>
            <a:off x="6972403" y="4079404"/>
            <a:ext cx="1059385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C75DAD-1B48-4D73-8C45-7D9A541BA193}"/>
              </a:ext>
            </a:extLst>
          </p:cNvPr>
          <p:cNvSpPr/>
          <p:nvPr/>
        </p:nvSpPr>
        <p:spPr>
          <a:xfrm>
            <a:off x="9104814" y="4515570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Neopixel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90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3F06B2-ED77-4655-A151-152A5A3BA933}"/>
              </a:ext>
            </a:extLst>
          </p:cNvPr>
          <p:cNvSpPr/>
          <p:nvPr/>
        </p:nvSpPr>
        <p:spPr>
          <a:xfrm>
            <a:off x="1060806" y="1035784"/>
            <a:ext cx="556540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순서도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0CDE51-C542-41E2-BB9F-DA47ACDE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137" y="1481137"/>
            <a:ext cx="3895725" cy="3895725"/>
          </a:xfrm>
          <a:prstGeom prst="rect">
            <a:avLst/>
          </a:prstGeom>
        </p:spPr>
      </p:pic>
      <p:pic>
        <p:nvPicPr>
          <p:cNvPr id="24" name="Picture 2" descr="Python] Cycle - 리스트를 무한히 반복하는 방법.">
            <a:extLst>
              <a:ext uri="{FF2B5EF4-FFF2-40B4-BE49-F238E27FC236}">
                <a16:creationId xmlns:a16="http://schemas.microsoft.com/office/drawing/2014/main" id="{EC2F136D-5063-4441-8FF9-7E22540D3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3" r="21641"/>
          <a:stretch/>
        </p:blipFill>
        <p:spPr bwMode="auto">
          <a:xfrm>
            <a:off x="9913183" y="628083"/>
            <a:ext cx="1218010" cy="12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5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3F06B2-ED77-4655-A151-152A5A3BA933}"/>
              </a:ext>
            </a:extLst>
          </p:cNvPr>
          <p:cNvSpPr/>
          <p:nvPr/>
        </p:nvSpPr>
        <p:spPr>
          <a:xfrm>
            <a:off x="1060806" y="1035784"/>
            <a:ext cx="556540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순서도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6BCFCC-EBE2-40AF-A0A2-AE19604A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818309"/>
            <a:ext cx="3895725" cy="572452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FC8C4F8-E35D-4087-9BA3-7710F2ADEB0C}"/>
              </a:ext>
            </a:extLst>
          </p:cNvPr>
          <p:cNvGrpSpPr/>
          <p:nvPr/>
        </p:nvGrpSpPr>
        <p:grpSpPr>
          <a:xfrm>
            <a:off x="10074190" y="358430"/>
            <a:ext cx="3099340" cy="3080936"/>
            <a:chOff x="6356189" y="2404604"/>
            <a:chExt cx="3099340" cy="308093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0C54B9A-DAB1-426F-A287-E61BE18AD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6020" y="2404604"/>
              <a:ext cx="1509488" cy="1250615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9DD0A57-A2F9-4BE8-A254-ED6BD22DB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4180" y1="73047" x2="36523" y2="80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189" y="3437305"/>
              <a:ext cx="1741332" cy="174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28010C-DC6C-4EA0-8D94-13D42FA1489E}"/>
                </a:ext>
              </a:extLst>
            </p:cNvPr>
            <p:cNvSpPr/>
            <p:nvPr/>
          </p:nvSpPr>
          <p:spPr>
            <a:xfrm>
              <a:off x="6673143" y="5146986"/>
              <a:ext cx="27823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IoT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무드등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3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3F06B2-ED77-4655-A151-152A5A3BA933}"/>
              </a:ext>
            </a:extLst>
          </p:cNvPr>
          <p:cNvSpPr/>
          <p:nvPr/>
        </p:nvSpPr>
        <p:spPr>
          <a:xfrm>
            <a:off x="1060806" y="1035784"/>
            <a:ext cx="556540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순서도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D5985-2995-444F-B79D-22FDC9597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58" y="1194415"/>
            <a:ext cx="3601928" cy="5016182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451CD81-D930-4258-95A4-30C917D49911}"/>
              </a:ext>
            </a:extLst>
          </p:cNvPr>
          <p:cNvGrpSpPr/>
          <p:nvPr/>
        </p:nvGrpSpPr>
        <p:grpSpPr>
          <a:xfrm>
            <a:off x="9755745" y="220484"/>
            <a:ext cx="2433715" cy="3084369"/>
            <a:chOff x="2935523" y="2503259"/>
            <a:chExt cx="2433715" cy="308436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33867B-1F20-49CA-B34B-D3B1B04D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35523" y="3153913"/>
              <a:ext cx="2433715" cy="243371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E7D79B6-DA50-4AF0-BD14-E5780F495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3395" y="2503259"/>
              <a:ext cx="932485" cy="120717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B70F4A-0E1B-4822-BAED-AC31AD721376}"/>
                </a:ext>
              </a:extLst>
            </p:cNvPr>
            <p:cNvSpPr/>
            <p:nvPr/>
          </p:nvSpPr>
          <p:spPr>
            <a:xfrm>
              <a:off x="3623395" y="5106629"/>
              <a:ext cx="1398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Pi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Home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37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DB8794-0344-4A9F-94F4-56E4EBAA904A}"/>
              </a:ext>
            </a:extLst>
          </p:cNvPr>
          <p:cNvSpPr/>
          <p:nvPr/>
        </p:nvSpPr>
        <p:spPr>
          <a:xfrm>
            <a:off x="4927600" y="1185426"/>
            <a:ext cx="2336800" cy="558800"/>
          </a:xfrm>
          <a:prstGeom prst="roundRect">
            <a:avLst>
              <a:gd name="adj" fmla="val 42122"/>
            </a:avLst>
          </a:prstGeom>
          <a:noFill/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FBC40-A2D5-475C-BAB3-2B20670D71E0}"/>
              </a:ext>
            </a:extLst>
          </p:cNvPr>
          <p:cNvSpPr txBox="1"/>
          <p:nvPr/>
        </p:nvSpPr>
        <p:spPr>
          <a:xfrm>
            <a:off x="5588000" y="1280160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E641A40A-F1D9-4B62-ADF0-3C1F537ED4D5}"/>
              </a:ext>
            </a:extLst>
          </p:cNvPr>
          <p:cNvSpPr/>
          <p:nvPr/>
        </p:nvSpPr>
        <p:spPr>
          <a:xfrm rot="5400000">
            <a:off x="5892800" y="2068196"/>
            <a:ext cx="406400" cy="411480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D02DBCF-5457-4A44-B1D8-8F4EBE8129FA}"/>
              </a:ext>
            </a:extLst>
          </p:cNvPr>
          <p:cNvSpPr/>
          <p:nvPr/>
        </p:nvSpPr>
        <p:spPr>
          <a:xfrm>
            <a:off x="4157980" y="2803646"/>
            <a:ext cx="3876040" cy="558800"/>
          </a:xfrm>
          <a:prstGeom prst="roundRect">
            <a:avLst>
              <a:gd name="adj" fmla="val 42122"/>
            </a:avLst>
          </a:prstGeom>
          <a:noFill/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5FFD47-0F3F-4E70-A32A-D4C599D788BE}"/>
              </a:ext>
            </a:extLst>
          </p:cNvPr>
          <p:cNvSpPr txBox="1"/>
          <p:nvPr/>
        </p:nvSpPr>
        <p:spPr>
          <a:xfrm>
            <a:off x="4655820" y="2891000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 분담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 소스 코드 작성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0EE6E51B-82BF-4B1B-B8AE-C415C12D6807}"/>
              </a:ext>
            </a:extLst>
          </p:cNvPr>
          <p:cNvSpPr/>
          <p:nvPr/>
        </p:nvSpPr>
        <p:spPr>
          <a:xfrm rot="5400000">
            <a:off x="5895340" y="3591682"/>
            <a:ext cx="406400" cy="411480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E752B35-AA16-4C22-A746-59C0D17163DD}"/>
              </a:ext>
            </a:extLst>
          </p:cNvPr>
          <p:cNvSpPr/>
          <p:nvPr/>
        </p:nvSpPr>
        <p:spPr>
          <a:xfrm>
            <a:off x="4157980" y="4241252"/>
            <a:ext cx="3876040" cy="558800"/>
          </a:xfrm>
          <a:prstGeom prst="roundRect">
            <a:avLst>
              <a:gd name="adj" fmla="val 42122"/>
            </a:avLst>
          </a:prstGeom>
          <a:noFill/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95B127-D953-4A07-8B52-FD65E3720260}"/>
              </a:ext>
            </a:extLst>
          </p:cNvPr>
          <p:cNvSpPr txBox="1"/>
          <p:nvPr/>
        </p:nvSpPr>
        <p:spPr>
          <a:xfrm>
            <a:off x="4655820" y="4328606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MQTT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구축 및 소스 코드 통합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화살표: 갈매기형 수장 37">
            <a:extLst>
              <a:ext uri="{FF2B5EF4-FFF2-40B4-BE49-F238E27FC236}">
                <a16:creationId xmlns:a16="http://schemas.microsoft.com/office/drawing/2014/main" id="{69B078ED-7BC4-4325-BCCC-218D1C9552A0}"/>
              </a:ext>
            </a:extLst>
          </p:cNvPr>
          <p:cNvSpPr/>
          <p:nvPr/>
        </p:nvSpPr>
        <p:spPr>
          <a:xfrm rot="5400000">
            <a:off x="5892800" y="4975897"/>
            <a:ext cx="406400" cy="411480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ACD7B3F-D44B-468B-A5A2-84F2AADBAB25}"/>
              </a:ext>
            </a:extLst>
          </p:cNvPr>
          <p:cNvSpPr/>
          <p:nvPr/>
        </p:nvSpPr>
        <p:spPr>
          <a:xfrm>
            <a:off x="4756150" y="5588926"/>
            <a:ext cx="2679700" cy="558800"/>
          </a:xfrm>
          <a:prstGeom prst="roundRect">
            <a:avLst>
              <a:gd name="adj" fmla="val 42122"/>
            </a:avLst>
          </a:prstGeom>
          <a:noFill/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85EB10-C860-47D7-AB68-5FA5DFB4A427}"/>
              </a:ext>
            </a:extLst>
          </p:cNvPr>
          <p:cNvSpPr txBox="1"/>
          <p:nvPr/>
        </p:nvSpPr>
        <p:spPr>
          <a:xfrm>
            <a:off x="5346700" y="5683660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제작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3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EAD842-1F89-420E-8113-3BD9486037DD}"/>
              </a:ext>
            </a:extLst>
          </p:cNvPr>
          <p:cNvSpPr/>
          <p:nvPr/>
        </p:nvSpPr>
        <p:spPr>
          <a:xfrm>
            <a:off x="1060806" y="1035784"/>
            <a:ext cx="556540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팀원 역할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272EDA-A84B-42E9-B686-F3B54D88AE6F}"/>
              </a:ext>
            </a:extLst>
          </p:cNvPr>
          <p:cNvGrpSpPr/>
          <p:nvPr/>
        </p:nvGrpSpPr>
        <p:grpSpPr>
          <a:xfrm>
            <a:off x="1620444" y="1858185"/>
            <a:ext cx="2174240" cy="1956227"/>
            <a:chOff x="1148080" y="2199213"/>
            <a:chExt cx="2174240" cy="195622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EC891E-5EF8-4BC3-BF62-CB922B1CFDCB}"/>
                </a:ext>
              </a:extLst>
            </p:cNvPr>
            <p:cNvSpPr/>
            <p:nvPr/>
          </p:nvSpPr>
          <p:spPr>
            <a:xfrm>
              <a:off x="1148080" y="2199213"/>
              <a:ext cx="2174240" cy="3814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김도현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2A7E2F-1180-4E80-B765-7A337B6D5E7D}"/>
                </a:ext>
              </a:extLst>
            </p:cNvPr>
            <p:cNvSpPr/>
            <p:nvPr/>
          </p:nvSpPr>
          <p:spPr>
            <a:xfrm>
              <a:off x="1163320" y="2580640"/>
              <a:ext cx="2143760" cy="1574800"/>
            </a:xfrm>
            <a:prstGeom prst="rect">
              <a:avLst/>
            </a:prstGeom>
            <a:noFill/>
            <a:ln w="317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2D244E-CFE5-4B16-A114-C0C2198B4E02}"/>
              </a:ext>
            </a:extLst>
          </p:cNvPr>
          <p:cNvSpPr/>
          <p:nvPr/>
        </p:nvSpPr>
        <p:spPr>
          <a:xfrm>
            <a:off x="1316371" y="2640932"/>
            <a:ext cx="2782386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날씨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파이썬 코드 작성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8F2AB4-2A42-46FF-B7ED-5FB2CB7A87C3}"/>
              </a:ext>
            </a:extLst>
          </p:cNvPr>
          <p:cNvGrpSpPr/>
          <p:nvPr/>
        </p:nvGrpSpPr>
        <p:grpSpPr>
          <a:xfrm>
            <a:off x="4727988" y="1859090"/>
            <a:ext cx="2174240" cy="1956227"/>
            <a:chOff x="1148080" y="2199213"/>
            <a:chExt cx="2174240" cy="195622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282319-003E-475C-82A9-64E65E206E6A}"/>
                </a:ext>
              </a:extLst>
            </p:cNvPr>
            <p:cNvSpPr/>
            <p:nvPr/>
          </p:nvSpPr>
          <p:spPr>
            <a:xfrm>
              <a:off x="1148080" y="2199213"/>
              <a:ext cx="2174240" cy="3814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김성훈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97DA8CF-FE37-4A8B-97AC-2B5DCE73ED30}"/>
                </a:ext>
              </a:extLst>
            </p:cNvPr>
            <p:cNvSpPr/>
            <p:nvPr/>
          </p:nvSpPr>
          <p:spPr>
            <a:xfrm>
              <a:off x="1163320" y="2580640"/>
              <a:ext cx="2143760" cy="1574800"/>
            </a:xfrm>
            <a:prstGeom prst="rect">
              <a:avLst/>
            </a:prstGeom>
            <a:noFill/>
            <a:ln w="317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7BCBE-D8F5-4C3A-8F0C-35A12F5C10E6}"/>
              </a:ext>
            </a:extLst>
          </p:cNvPr>
          <p:cNvSpPr/>
          <p:nvPr/>
        </p:nvSpPr>
        <p:spPr>
          <a:xfrm>
            <a:off x="4418070" y="2551239"/>
            <a:ext cx="2782386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아두이노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로직 소스 작성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BE888C-AF6F-4356-8303-415AF75BD33E}"/>
              </a:ext>
            </a:extLst>
          </p:cNvPr>
          <p:cNvGrpSpPr/>
          <p:nvPr/>
        </p:nvGrpSpPr>
        <p:grpSpPr>
          <a:xfrm>
            <a:off x="7894065" y="1858185"/>
            <a:ext cx="2174240" cy="1956227"/>
            <a:chOff x="1148080" y="2199213"/>
            <a:chExt cx="2174240" cy="195622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420CD8-2B38-4081-B07A-2F74A1BB42F6}"/>
                </a:ext>
              </a:extLst>
            </p:cNvPr>
            <p:cNvSpPr/>
            <p:nvPr/>
          </p:nvSpPr>
          <p:spPr>
            <a:xfrm>
              <a:off x="1148080" y="2199213"/>
              <a:ext cx="2174240" cy="3814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서정민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E216D3A-397E-432A-9DE6-976A27259B8E}"/>
                </a:ext>
              </a:extLst>
            </p:cNvPr>
            <p:cNvSpPr/>
            <p:nvPr/>
          </p:nvSpPr>
          <p:spPr>
            <a:xfrm>
              <a:off x="1163320" y="2580640"/>
              <a:ext cx="2143760" cy="1574800"/>
            </a:xfrm>
            <a:prstGeom prst="rect">
              <a:avLst/>
            </a:prstGeom>
            <a:noFill/>
            <a:ln w="317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6AB65B-C825-4F29-B2C7-14B723E030B4}"/>
              </a:ext>
            </a:extLst>
          </p:cNvPr>
          <p:cNvSpPr/>
          <p:nvPr/>
        </p:nvSpPr>
        <p:spPr>
          <a:xfrm>
            <a:off x="7589992" y="2407368"/>
            <a:ext cx="2782386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라즈베리파이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Google SDK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설치 및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로직 수정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3F913A-B959-4C2B-881E-78B92DF5AD0D}"/>
              </a:ext>
            </a:extLst>
          </p:cNvPr>
          <p:cNvGrpSpPr/>
          <p:nvPr/>
        </p:nvGrpSpPr>
        <p:grpSpPr>
          <a:xfrm>
            <a:off x="3120895" y="4366880"/>
            <a:ext cx="2174240" cy="1956227"/>
            <a:chOff x="1148080" y="2199213"/>
            <a:chExt cx="2174240" cy="195622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6E6D336-BBBB-41B0-8071-68D86633A9F4}"/>
                </a:ext>
              </a:extLst>
            </p:cNvPr>
            <p:cNvSpPr/>
            <p:nvPr/>
          </p:nvSpPr>
          <p:spPr>
            <a:xfrm>
              <a:off x="1148080" y="2199213"/>
              <a:ext cx="2174240" cy="3814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손찬홍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A27A85-E945-4F1F-9F08-D47889465126}"/>
                </a:ext>
              </a:extLst>
            </p:cNvPr>
            <p:cNvSpPr/>
            <p:nvPr/>
          </p:nvSpPr>
          <p:spPr>
            <a:xfrm>
              <a:off x="1163320" y="2580640"/>
              <a:ext cx="2143760" cy="1574800"/>
            </a:xfrm>
            <a:prstGeom prst="rect">
              <a:avLst/>
            </a:prstGeom>
            <a:noFill/>
            <a:ln w="317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3D1A84-BBD9-4E52-9F3E-0FD043B9135A}"/>
              </a:ext>
            </a:extLst>
          </p:cNvPr>
          <p:cNvSpPr/>
          <p:nvPr/>
        </p:nvSpPr>
        <p:spPr>
          <a:xfrm>
            <a:off x="2816822" y="4935078"/>
            <a:ext cx="2782386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MQTT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구축 및 통합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하드웨어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F7284A7-C7DB-485D-8F3C-79F251D000D4}"/>
              </a:ext>
            </a:extLst>
          </p:cNvPr>
          <p:cNvGrpSpPr/>
          <p:nvPr/>
        </p:nvGrpSpPr>
        <p:grpSpPr>
          <a:xfrm>
            <a:off x="6400073" y="4370467"/>
            <a:ext cx="2174240" cy="1956227"/>
            <a:chOff x="1148080" y="2199213"/>
            <a:chExt cx="2174240" cy="19562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E5DE0F6-0BC9-46B0-8FC2-91FDD6C494D6}"/>
                </a:ext>
              </a:extLst>
            </p:cNvPr>
            <p:cNvSpPr/>
            <p:nvPr/>
          </p:nvSpPr>
          <p:spPr>
            <a:xfrm>
              <a:off x="1148080" y="2199213"/>
              <a:ext cx="2174240" cy="3814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원성민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5B3A5C4-7681-4456-ADA8-CECE2DBCB656}"/>
                </a:ext>
              </a:extLst>
            </p:cNvPr>
            <p:cNvSpPr/>
            <p:nvPr/>
          </p:nvSpPr>
          <p:spPr>
            <a:xfrm>
              <a:off x="1163320" y="2580640"/>
              <a:ext cx="2143760" cy="1574800"/>
            </a:xfrm>
            <a:prstGeom prst="rect">
              <a:avLst/>
            </a:prstGeom>
            <a:noFill/>
            <a:ln w="317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6D3015-277D-446A-AD07-9957C26D0ED8}"/>
              </a:ext>
            </a:extLst>
          </p:cNvPr>
          <p:cNvSpPr/>
          <p:nvPr/>
        </p:nvSpPr>
        <p:spPr>
          <a:xfrm>
            <a:off x="6096000" y="4926611"/>
            <a:ext cx="2782386" cy="1534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MSG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송신 파이썬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코드 작성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그라파나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시각화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58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Problem &amp; Solution station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E12A8E7C-FC40-450E-8B34-7A1FE4AB02CE}"/>
              </a:ext>
            </a:extLst>
          </p:cNvPr>
          <p:cNvSpPr/>
          <p:nvPr/>
        </p:nvSpPr>
        <p:spPr>
          <a:xfrm>
            <a:off x="1104780" y="1386311"/>
            <a:ext cx="9149053" cy="731972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 시스템을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SNS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구현하려고 했지만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이해가 부족하여 구현 불가 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82B53A-3DC1-4A9B-BF56-69C22356009A}"/>
              </a:ext>
            </a:extLst>
          </p:cNvPr>
          <p:cNvSpPr/>
          <p:nvPr/>
        </p:nvSpPr>
        <p:spPr>
          <a:xfrm>
            <a:off x="568140" y="1354021"/>
            <a:ext cx="750630" cy="73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P</a:t>
            </a:r>
            <a:endParaRPr lang="ko-KR" altLang="en-US" sz="40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39E4F789-29AB-4C2F-8DC9-CA6505A16712}"/>
              </a:ext>
            </a:extLst>
          </p:cNvPr>
          <p:cNvSpPr/>
          <p:nvPr/>
        </p:nvSpPr>
        <p:spPr>
          <a:xfrm>
            <a:off x="3115455" y="2544567"/>
            <a:ext cx="7941751" cy="731972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SNS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비하여 구현이 쉬운 국내 문자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문자 시스템 구축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A9420E-F115-4AF8-8370-771F5583A2C4}"/>
              </a:ext>
            </a:extLst>
          </p:cNvPr>
          <p:cNvSpPr/>
          <p:nvPr/>
        </p:nvSpPr>
        <p:spPr>
          <a:xfrm>
            <a:off x="10779063" y="2544567"/>
            <a:ext cx="750630" cy="73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S</a:t>
            </a:r>
            <a:endParaRPr lang="ko-KR" altLang="en-US" sz="4000" dirty="0"/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B8482D7B-3B05-4C62-BB7D-E08FE7DF9282}"/>
              </a:ext>
            </a:extLst>
          </p:cNvPr>
          <p:cNvSpPr/>
          <p:nvPr/>
        </p:nvSpPr>
        <p:spPr>
          <a:xfrm>
            <a:off x="1119537" y="3729670"/>
            <a:ext cx="6913853" cy="10391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무드등의 밝기를 반복문을 이용하여 서서히 변화시키려고 했으나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시스템의 주기적인 동작을 방해하게 됨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BABA7F6-C763-4ECB-A313-C987A5B5534C}"/>
              </a:ext>
            </a:extLst>
          </p:cNvPr>
          <p:cNvSpPr/>
          <p:nvPr/>
        </p:nvSpPr>
        <p:spPr>
          <a:xfrm>
            <a:off x="582897" y="3883247"/>
            <a:ext cx="750630" cy="73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P</a:t>
            </a:r>
            <a:endParaRPr lang="ko-KR" altLang="en-US" sz="4000" dirty="0"/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1DA17614-2A24-44E9-BDCB-A8437C460605}"/>
              </a:ext>
            </a:extLst>
          </p:cNvPr>
          <p:cNvSpPr/>
          <p:nvPr/>
        </p:nvSpPr>
        <p:spPr>
          <a:xfrm>
            <a:off x="3558393" y="5055169"/>
            <a:ext cx="7498813" cy="1092198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조도 센서에 의한 밝기와 무드등의 밝기를 따로 관리하여 루프 동작 시마다 </a:t>
            </a:r>
            <a:endParaRPr lang="en-US" altLang="ko-KR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조도 센서에 의한 밝기에 가까워지도록 하는 연산을 수행하도록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679AD04-046C-48DC-84FB-69EB03F546D1}"/>
              </a:ext>
            </a:extLst>
          </p:cNvPr>
          <p:cNvSpPr/>
          <p:nvPr/>
        </p:nvSpPr>
        <p:spPr>
          <a:xfrm>
            <a:off x="10779063" y="5235282"/>
            <a:ext cx="750630" cy="73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2229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8709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아쉬운 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92F5B7-C188-442E-8104-DD6047EE3E36}"/>
              </a:ext>
            </a:extLst>
          </p:cNvPr>
          <p:cNvSpPr/>
          <p:nvPr/>
        </p:nvSpPr>
        <p:spPr>
          <a:xfrm>
            <a:off x="849404" y="1306076"/>
            <a:ext cx="46100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47CDE-B355-40E1-BE51-CB826FC7BE8D}"/>
              </a:ext>
            </a:extLst>
          </p:cNvPr>
          <p:cNvSpPr txBox="1"/>
          <p:nvPr/>
        </p:nvSpPr>
        <p:spPr>
          <a:xfrm>
            <a:off x="883993" y="1254680"/>
            <a:ext cx="351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8B1541-EF0A-44A6-9AD5-D472D0832684}"/>
              </a:ext>
            </a:extLst>
          </p:cNvPr>
          <p:cNvSpPr/>
          <p:nvPr/>
        </p:nvSpPr>
        <p:spPr>
          <a:xfrm>
            <a:off x="1345002" y="1563044"/>
            <a:ext cx="9363411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프로젝트는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</a:t>
            </a:r>
            <a:r>
              <a:rPr lang="en-US" altLang="ko-KR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모델을 이용했다</a:t>
            </a:r>
            <a:r>
              <a:rPr lang="en-US" altLang="ko-KR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Google</a:t>
            </a: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라즈베리파이</a:t>
            </a:r>
            <a:r>
              <a:rPr lang="en-US" altLang="ko-KR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에서는 </a:t>
            </a:r>
            <a:r>
              <a:rPr lang="en-US" altLang="ko-KR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hotword.py </a:t>
            </a: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함수를 지원하지 않아서 </a:t>
            </a:r>
            <a:r>
              <a:rPr lang="en-US" altLang="ko-KR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Ok, google”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스피커 호출을 하지 못한 점이 아쉽다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B047F6-1068-4F5A-8CBB-0A98B16A9324}"/>
              </a:ext>
            </a:extLst>
          </p:cNvPr>
          <p:cNvSpPr/>
          <p:nvPr/>
        </p:nvSpPr>
        <p:spPr>
          <a:xfrm>
            <a:off x="1155995" y="1515586"/>
            <a:ext cx="9916160" cy="1329214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AC7C93-01F3-4988-B264-D7B48D73CB92}"/>
              </a:ext>
            </a:extLst>
          </p:cNvPr>
          <p:cNvSpPr/>
          <p:nvPr/>
        </p:nvSpPr>
        <p:spPr>
          <a:xfrm>
            <a:off x="859337" y="3271401"/>
            <a:ext cx="46100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BE051-FCFD-493C-AE0F-E497F17EA12C}"/>
              </a:ext>
            </a:extLst>
          </p:cNvPr>
          <p:cNvSpPr txBox="1"/>
          <p:nvPr/>
        </p:nvSpPr>
        <p:spPr>
          <a:xfrm>
            <a:off x="893926" y="3220005"/>
            <a:ext cx="351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CF85D1-782F-47C9-ADCA-4C039002B5F2}"/>
              </a:ext>
            </a:extLst>
          </p:cNvPr>
          <p:cNvSpPr/>
          <p:nvPr/>
        </p:nvSpPr>
        <p:spPr>
          <a:xfrm>
            <a:off x="1354935" y="3528369"/>
            <a:ext cx="9363411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네오픽셀을</a:t>
            </a: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여러 개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큰 밝기 출력을 내고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활용해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무드등처럼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연출하려고 하였다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네오픽셀을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개정도 연결하니 전류 용량이 부족해서 결국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개밖에 사용하지 못한 점이 아쉽다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8F420E-82F8-4321-81B4-716882941188}"/>
              </a:ext>
            </a:extLst>
          </p:cNvPr>
          <p:cNvSpPr/>
          <p:nvPr/>
        </p:nvSpPr>
        <p:spPr>
          <a:xfrm>
            <a:off x="1165928" y="3480911"/>
            <a:ext cx="9916160" cy="99060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B23921-FF94-4AE4-A326-B93030CDFBAD}"/>
              </a:ext>
            </a:extLst>
          </p:cNvPr>
          <p:cNvSpPr/>
          <p:nvPr/>
        </p:nvSpPr>
        <p:spPr>
          <a:xfrm>
            <a:off x="849404" y="4955502"/>
            <a:ext cx="46100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8EE51A-D9A5-4610-B422-2C722DBF657F}"/>
              </a:ext>
            </a:extLst>
          </p:cNvPr>
          <p:cNvSpPr txBox="1"/>
          <p:nvPr/>
        </p:nvSpPr>
        <p:spPr>
          <a:xfrm>
            <a:off x="883993" y="4904106"/>
            <a:ext cx="351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551E4E-4C34-4429-807A-D84C5F94A24B}"/>
              </a:ext>
            </a:extLst>
          </p:cNvPr>
          <p:cNvSpPr/>
          <p:nvPr/>
        </p:nvSpPr>
        <p:spPr>
          <a:xfrm>
            <a:off x="1345002" y="5212470"/>
            <a:ext cx="9363411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로터리 </a:t>
            </a:r>
            <a:r>
              <a:rPr lang="ko-KR" altLang="en-US" sz="16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엔코더를</a:t>
            </a:r>
            <a:r>
              <a:rPr lang="ko-KR" altLang="en-US" sz="16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돌려서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색상 변화를 연속적으로 하려고 했으나 단계를 구분하여 색상을 나눠줘서 구현하지 못한 점이 아쉽게 느껴진다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DA6B6D-A880-4C7C-924B-9556286F6474}"/>
              </a:ext>
            </a:extLst>
          </p:cNvPr>
          <p:cNvSpPr/>
          <p:nvPr/>
        </p:nvSpPr>
        <p:spPr>
          <a:xfrm>
            <a:off x="1155995" y="5165012"/>
            <a:ext cx="9916160" cy="99060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9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143512-DBB3-4717-BAEE-C96728882525}"/>
              </a:ext>
            </a:extLst>
          </p:cNvPr>
          <p:cNvSpPr/>
          <p:nvPr/>
        </p:nvSpPr>
        <p:spPr>
          <a:xfrm>
            <a:off x="1060806" y="1035784"/>
            <a:ext cx="556540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인공지능 스피커 기본 기능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2" name="KakaoTalk_20211210_053050420">
            <a:hlinkClick r:id="" action="ppaction://media"/>
            <a:extLst>
              <a:ext uri="{FF2B5EF4-FFF2-40B4-BE49-F238E27FC236}">
                <a16:creationId xmlns:a16="http://schemas.microsoft.com/office/drawing/2014/main" id="{A5FE684B-ECC0-4D6C-A52E-B301BAD08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124733" y="1604963"/>
            <a:ext cx="6485464" cy="36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4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F3E0A1-847D-4589-B5F8-2F46E4537D92}"/>
              </a:ext>
            </a:extLst>
          </p:cNvPr>
          <p:cNvSpPr/>
          <p:nvPr/>
        </p:nvSpPr>
        <p:spPr>
          <a:xfrm>
            <a:off x="1638123" y="946740"/>
            <a:ext cx="6451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목차</a:t>
            </a:r>
            <a:endParaRPr lang="ko-KR" altLang="en-US" sz="1600" b="1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9CF53D-9CAB-4B76-AD3B-D44B7B90F0A8}"/>
              </a:ext>
            </a:extLst>
          </p:cNvPr>
          <p:cNvSpPr/>
          <p:nvPr/>
        </p:nvSpPr>
        <p:spPr>
          <a:xfrm>
            <a:off x="4169135" y="1017610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970719-1047-4A22-B55B-D2EAE1A760D0}"/>
              </a:ext>
            </a:extLst>
          </p:cNvPr>
          <p:cNvSpPr/>
          <p:nvPr/>
        </p:nvSpPr>
        <p:spPr>
          <a:xfrm>
            <a:off x="4405772" y="1437854"/>
            <a:ext cx="6451227" cy="4424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en-US" altLang="ko-KR" sz="2400" b="1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  <a:endParaRPr lang="en-US" altLang="ko-KR" sz="2400" b="1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진행 과정</a:t>
            </a:r>
            <a:endParaRPr lang="en-US" altLang="ko-KR" sz="2400" b="1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Problem &amp; solution statement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아쉬운 점</a:t>
            </a:r>
            <a:endParaRPr lang="en-US" altLang="ko-KR" sz="2400" b="1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  <a:endParaRPr lang="en-US" altLang="ko-KR" sz="2400" b="1" dirty="0">
              <a:solidFill>
                <a:schemeClr val="accent3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76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CBACA1-6B8E-474E-A571-F5B0D69ED93A}"/>
              </a:ext>
            </a:extLst>
          </p:cNvPr>
          <p:cNvSpPr/>
          <p:nvPr/>
        </p:nvSpPr>
        <p:spPr>
          <a:xfrm>
            <a:off x="1055033" y="1026740"/>
            <a:ext cx="5565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음성을 통해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 / off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제어</a:t>
            </a:r>
          </a:p>
        </p:txBody>
      </p:sp>
      <p:pic>
        <p:nvPicPr>
          <p:cNvPr id="10" name="KakaoTalk_20211210_053119620">
            <a:hlinkClick r:id="" action="ppaction://media"/>
            <a:extLst>
              <a:ext uri="{FF2B5EF4-FFF2-40B4-BE49-F238E27FC236}">
                <a16:creationId xmlns:a16="http://schemas.microsoft.com/office/drawing/2014/main" id="{CFB6605C-F45D-4934-914A-BFB75F52E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813463" y="1769866"/>
            <a:ext cx="6274811" cy="352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1D50FF-19E8-48C4-8BE5-46B0915A80C3}"/>
              </a:ext>
            </a:extLst>
          </p:cNvPr>
          <p:cNvSpPr/>
          <p:nvPr/>
        </p:nvSpPr>
        <p:spPr>
          <a:xfrm>
            <a:off x="1055033" y="1026740"/>
            <a:ext cx="5565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응급 상황 발생시 보호자 문자 알림</a:t>
            </a:r>
          </a:p>
        </p:txBody>
      </p:sp>
      <p:pic>
        <p:nvPicPr>
          <p:cNvPr id="4" name="KakaoTalk_20211210_053201143">
            <a:hlinkClick r:id="" action="ppaction://media"/>
            <a:extLst>
              <a:ext uri="{FF2B5EF4-FFF2-40B4-BE49-F238E27FC236}">
                <a16:creationId xmlns:a16="http://schemas.microsoft.com/office/drawing/2014/main" id="{F19A1801-1567-4E30-845E-020DF605E4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359125" y="1666241"/>
            <a:ext cx="6522618" cy="366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1D50FF-19E8-48C4-8BE5-46B0915A80C3}"/>
              </a:ext>
            </a:extLst>
          </p:cNvPr>
          <p:cNvSpPr/>
          <p:nvPr/>
        </p:nvSpPr>
        <p:spPr>
          <a:xfrm>
            <a:off x="1055033" y="1026740"/>
            <a:ext cx="5565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동작</a:t>
            </a:r>
          </a:p>
        </p:txBody>
      </p:sp>
      <p:pic>
        <p:nvPicPr>
          <p:cNvPr id="2" name="KakaoTalk_20211210_053148927">
            <a:hlinkClick r:id="" action="ppaction://media"/>
            <a:extLst>
              <a:ext uri="{FF2B5EF4-FFF2-40B4-BE49-F238E27FC236}">
                <a16:creationId xmlns:a16="http://schemas.microsoft.com/office/drawing/2014/main" id="{2AEB0DAC-2CE9-4809-AFC7-A10B629CE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705860" y="1590913"/>
            <a:ext cx="6535420" cy="36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8F3E0A1-847D-4589-B5F8-2F46E4537D92}"/>
              </a:ext>
            </a:extLst>
          </p:cNvPr>
          <p:cNvSpPr/>
          <p:nvPr/>
        </p:nvSpPr>
        <p:spPr>
          <a:xfrm>
            <a:off x="577102" y="3257550"/>
            <a:ext cx="110377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sz="28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 </a:t>
            </a:r>
            <a:r>
              <a:rPr lang="en-US" altLang="ko-KR" sz="28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598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4F93B1-B79D-48E7-A501-A9315C524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4955" y="1455490"/>
            <a:ext cx="4139156" cy="41391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43BF69-F34E-42AB-8A6E-8F4CCD1A6196}"/>
              </a:ext>
            </a:extLst>
          </p:cNvPr>
          <p:cNvSpPr/>
          <p:nvPr/>
        </p:nvSpPr>
        <p:spPr>
          <a:xfrm>
            <a:off x="3118034" y="4964846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Home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81DCF-B167-4336-BE00-0BCF7ED7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180" y1="73047" x2="36523" y2="8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816" y="1931808"/>
            <a:ext cx="2994384" cy="29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D91DE5-136F-40E9-AB81-6430355D6FED}"/>
              </a:ext>
            </a:extLst>
          </p:cNvPr>
          <p:cNvSpPr/>
          <p:nvPr/>
        </p:nvSpPr>
        <p:spPr>
          <a:xfrm>
            <a:off x="8072530" y="4964846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5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4F93B1-B79D-48E7-A501-A9315C524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1359422"/>
            <a:ext cx="4139156" cy="41391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43BF69-F34E-42AB-8A6E-8F4CCD1A6196}"/>
              </a:ext>
            </a:extLst>
          </p:cNvPr>
          <p:cNvSpPr/>
          <p:nvPr/>
        </p:nvSpPr>
        <p:spPr>
          <a:xfrm>
            <a:off x="1573079" y="4868778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Home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DC5681-5BFC-4948-9C71-1BF158DB9703}"/>
              </a:ext>
            </a:extLst>
          </p:cNvPr>
          <p:cNvGrpSpPr/>
          <p:nvPr/>
        </p:nvGrpSpPr>
        <p:grpSpPr>
          <a:xfrm>
            <a:off x="4850356" y="2710332"/>
            <a:ext cx="8887946" cy="1640534"/>
            <a:chOff x="4139156" y="2022517"/>
            <a:chExt cx="8887946" cy="16405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1750C5-05BC-408A-9791-4303F7A0D8DB}"/>
                </a:ext>
              </a:extLst>
            </p:cNvPr>
            <p:cNvSpPr txBox="1"/>
            <p:nvPr/>
          </p:nvSpPr>
          <p:spPr>
            <a:xfrm>
              <a:off x="4139156" y="2863152"/>
              <a:ext cx="8887946" cy="799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기본적인 인공지능 스피커 기능 수행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Ex) 1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톤은 몇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kg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이야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?,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오늘 날씨 </a:t>
              </a:r>
              <a:r>
                <a:rPr lang="ko-KR" altLang="en-US" sz="1400" dirty="0" err="1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뭐야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?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22AB27-13FC-4575-ACED-5C89207BCCF8}"/>
                </a:ext>
              </a:extLst>
            </p:cNvPr>
            <p:cNvSpPr txBox="1"/>
            <p:nvPr/>
          </p:nvSpPr>
          <p:spPr>
            <a:xfrm>
              <a:off x="4139156" y="2022517"/>
              <a:ext cx="8887946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음성을 통해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IoT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무드등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accent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on/off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제어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응급 상황 발생시 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도와줘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“ </a:t>
              </a:r>
              <a:r>
                <a:rPr lang="en-US" altLang="ko-KR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-&gt;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보호자에게 </a:t>
              </a:r>
              <a:r>
                <a:rPr lang="ko-KR" altLang="en-US" dirty="0">
                  <a:solidFill>
                    <a:schemeClr val="accent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문자 알림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342179-F2FD-4B43-85F2-429AFF8752EE}"/>
              </a:ext>
            </a:extLst>
          </p:cNvPr>
          <p:cNvSpPr/>
          <p:nvPr/>
        </p:nvSpPr>
        <p:spPr>
          <a:xfrm>
            <a:off x="4470400" y="2510135"/>
            <a:ext cx="6339840" cy="2081664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46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681DCF-B167-4336-BE00-0BCF7ED7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180" y1="73047" x2="36523" y2="8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696" y="1850528"/>
            <a:ext cx="2994384" cy="29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D91DE5-136F-40E9-AB81-6430355D6FED}"/>
              </a:ext>
            </a:extLst>
          </p:cNvPr>
          <p:cNvSpPr/>
          <p:nvPr/>
        </p:nvSpPr>
        <p:spPr>
          <a:xfrm>
            <a:off x="9525410" y="4883566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09CDF-494A-4134-8C3A-9AC59EC34115}"/>
              </a:ext>
            </a:extLst>
          </p:cNvPr>
          <p:cNvSpPr txBox="1"/>
          <p:nvPr/>
        </p:nvSpPr>
        <p:spPr>
          <a:xfrm>
            <a:off x="1743467" y="2806494"/>
            <a:ext cx="8887946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Home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연결하여 </a:t>
            </a:r>
            <a:r>
              <a:rPr lang="en-US" altLang="ko-KR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on/off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 수행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날씨에 따라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무드등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색상 변화</a:t>
            </a:r>
            <a:endParaRPr lang="en-US" altLang="ko-KR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통해 날씨 모드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</a:t>
            </a:r>
            <a:r>
              <a:rPr lang="ko-KR" altLang="en-US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모드 선택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주변 조도에 따라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그라데이션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밝기 변화</a:t>
            </a:r>
            <a:endParaRPr lang="en-US" altLang="ko-KR" dirty="0">
              <a:solidFill>
                <a:schemeClr val="accent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222E2-0DF6-4CA1-8703-A9D4EADC2A7C}"/>
              </a:ext>
            </a:extLst>
          </p:cNvPr>
          <p:cNvSpPr/>
          <p:nvPr/>
        </p:nvSpPr>
        <p:spPr>
          <a:xfrm>
            <a:off x="1358900" y="2622852"/>
            <a:ext cx="6108700" cy="2081664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96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0640E5-10A5-43C2-9365-97B9D14D4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72" y="5331056"/>
            <a:ext cx="1034372" cy="107175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31B794A-CECC-4DF6-9313-350B9FD2D178}"/>
              </a:ext>
            </a:extLst>
          </p:cNvPr>
          <p:cNvCxnSpPr>
            <a:cxnSpLocks/>
          </p:cNvCxnSpPr>
          <p:nvPr/>
        </p:nvCxnSpPr>
        <p:spPr>
          <a:xfrm flipV="1">
            <a:off x="1720344" y="5516880"/>
            <a:ext cx="1251718" cy="42193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3DAF24F-572C-4172-BEAD-3785D6D89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1" y="1805351"/>
            <a:ext cx="1417139" cy="106285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E79592-DEAC-4AE4-A765-1E1A6A94DAA0}"/>
              </a:ext>
            </a:extLst>
          </p:cNvPr>
          <p:cNvCxnSpPr>
            <a:cxnSpLocks/>
          </p:cNvCxnSpPr>
          <p:nvPr/>
        </p:nvCxnSpPr>
        <p:spPr>
          <a:xfrm flipH="1" flipV="1">
            <a:off x="2263209" y="2691639"/>
            <a:ext cx="781575" cy="47264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7FB962C-FAFB-4C5F-99A0-FC97155EF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61" y="3468627"/>
            <a:ext cx="1314370" cy="147501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52C0538-2E28-4E77-9C91-89CF2FC7F498}"/>
              </a:ext>
            </a:extLst>
          </p:cNvPr>
          <p:cNvCxnSpPr>
            <a:cxnSpLocks/>
          </p:cNvCxnSpPr>
          <p:nvPr/>
        </p:nvCxnSpPr>
        <p:spPr>
          <a:xfrm flipH="1" flipV="1">
            <a:off x="1974036" y="4032930"/>
            <a:ext cx="950576" cy="779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242DAEC-E1F4-46F6-A81F-B06DDB405C38}"/>
              </a:ext>
            </a:extLst>
          </p:cNvPr>
          <p:cNvCxnSpPr>
            <a:cxnSpLocks/>
          </p:cNvCxnSpPr>
          <p:nvPr/>
        </p:nvCxnSpPr>
        <p:spPr>
          <a:xfrm>
            <a:off x="1987367" y="4235772"/>
            <a:ext cx="93198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B17ACFC-3BF6-4E1A-97DB-D2EB67450346}"/>
              </a:ext>
            </a:extLst>
          </p:cNvPr>
          <p:cNvCxnSpPr>
            <a:cxnSpLocks/>
          </p:cNvCxnSpPr>
          <p:nvPr/>
        </p:nvCxnSpPr>
        <p:spPr>
          <a:xfrm>
            <a:off x="6368302" y="1569486"/>
            <a:ext cx="1505487" cy="3843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이메일, 봉투, 문자, 메일, 메시지 무료 아이콘 의 Basic UI 2 (Line)">
            <a:extLst>
              <a:ext uri="{FF2B5EF4-FFF2-40B4-BE49-F238E27FC236}">
                <a16:creationId xmlns:a16="http://schemas.microsoft.com/office/drawing/2014/main" id="{EE7D66EB-DB9F-4322-98F9-FC565BB12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677" y="852197"/>
            <a:ext cx="1254312" cy="12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3F7BBD-4DF6-4261-AFB7-13695EF782AF}"/>
              </a:ext>
            </a:extLst>
          </p:cNvPr>
          <p:cNvSpPr txBox="1"/>
          <p:nvPr/>
        </p:nvSpPr>
        <p:spPr>
          <a:xfrm>
            <a:off x="8204981" y="2085671"/>
            <a:ext cx="1886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보호자에게 알림</a:t>
            </a: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BDB14AD9-9D18-49B6-9767-AC5F2180A7E7}"/>
              </a:ext>
            </a:extLst>
          </p:cNvPr>
          <p:cNvGrpSpPr/>
          <p:nvPr/>
        </p:nvGrpSpPr>
        <p:grpSpPr>
          <a:xfrm>
            <a:off x="2972062" y="3207524"/>
            <a:ext cx="2433715" cy="3084369"/>
            <a:chOff x="2935523" y="2503259"/>
            <a:chExt cx="2433715" cy="308436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B05D740-EE7D-4560-8AE2-E05C404E2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35523" y="3153913"/>
              <a:ext cx="2433715" cy="243371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C365A4-8415-4F3E-891C-2EE4ADD9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3395" y="2503259"/>
              <a:ext cx="932485" cy="1207171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172B6EB-60C7-495F-B813-CAE5B012FD92}"/>
                </a:ext>
              </a:extLst>
            </p:cNvPr>
            <p:cNvSpPr/>
            <p:nvPr/>
          </p:nvSpPr>
          <p:spPr>
            <a:xfrm>
              <a:off x="3623395" y="5106629"/>
              <a:ext cx="1398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Pi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Home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D21484B-4816-43E6-8B18-66E34711E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2987" y="5655068"/>
            <a:ext cx="1819275" cy="1152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ED05D7-DDA7-42E1-B7B1-29A84CBFB3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4197" y="4780899"/>
            <a:ext cx="1153232" cy="884518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99DC46-2EA4-4D66-BF46-055F10CAE394}"/>
              </a:ext>
            </a:extLst>
          </p:cNvPr>
          <p:cNvCxnSpPr>
            <a:cxnSpLocks/>
          </p:cNvCxnSpPr>
          <p:nvPr/>
        </p:nvCxnSpPr>
        <p:spPr>
          <a:xfrm flipH="1">
            <a:off x="8382623" y="5210299"/>
            <a:ext cx="1449014" cy="12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1F8122E-1BA6-4354-BA14-55B3339E40C8}"/>
              </a:ext>
            </a:extLst>
          </p:cNvPr>
          <p:cNvCxnSpPr>
            <a:cxnSpLocks/>
          </p:cNvCxnSpPr>
          <p:nvPr/>
        </p:nvCxnSpPr>
        <p:spPr>
          <a:xfrm>
            <a:off x="8235535" y="5655068"/>
            <a:ext cx="961134" cy="35850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ython] Cycle - 리스트를 무한히 반복하는 방법.">
            <a:extLst>
              <a:ext uri="{FF2B5EF4-FFF2-40B4-BE49-F238E27FC236}">
                <a16:creationId xmlns:a16="http://schemas.microsoft.com/office/drawing/2014/main" id="{4D1658F2-411E-46C9-9A6D-18695C430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3" r="21641"/>
          <a:stretch/>
        </p:blipFill>
        <p:spPr bwMode="auto">
          <a:xfrm>
            <a:off x="5001233" y="972259"/>
            <a:ext cx="1218010" cy="12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15A14D7-1F1C-4B0A-AB6C-263E1F8F3A1E}"/>
              </a:ext>
            </a:extLst>
          </p:cNvPr>
          <p:cNvCxnSpPr>
            <a:cxnSpLocks/>
          </p:cNvCxnSpPr>
          <p:nvPr/>
        </p:nvCxnSpPr>
        <p:spPr>
          <a:xfrm flipV="1">
            <a:off x="4250498" y="2191231"/>
            <a:ext cx="601676" cy="65745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E445D71-6078-41C6-A2E0-C30F8ECD5445}"/>
              </a:ext>
            </a:extLst>
          </p:cNvPr>
          <p:cNvCxnSpPr>
            <a:cxnSpLocks/>
          </p:cNvCxnSpPr>
          <p:nvPr/>
        </p:nvCxnSpPr>
        <p:spPr>
          <a:xfrm flipH="1" flipV="1">
            <a:off x="6368302" y="2099743"/>
            <a:ext cx="610552" cy="71189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56F9C5E6-6F04-4C98-817C-94B5D03FCAAB}"/>
              </a:ext>
            </a:extLst>
          </p:cNvPr>
          <p:cNvGrpSpPr/>
          <p:nvPr/>
        </p:nvGrpSpPr>
        <p:grpSpPr>
          <a:xfrm>
            <a:off x="6463649" y="3092903"/>
            <a:ext cx="3099340" cy="3080936"/>
            <a:chOff x="6356189" y="2404604"/>
            <a:chExt cx="3099340" cy="3080936"/>
          </a:xfrm>
        </p:grpSpPr>
        <p:pic>
          <p:nvPicPr>
            <p:cNvPr id="1024" name="그림 1023">
              <a:extLst>
                <a:ext uri="{FF2B5EF4-FFF2-40B4-BE49-F238E27FC236}">
                  <a16:creationId xmlns:a16="http://schemas.microsoft.com/office/drawing/2014/main" id="{3ED3EC7D-1600-44F5-8525-81E2881CF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56020" y="2404604"/>
              <a:ext cx="1509488" cy="1250615"/>
            </a:xfrm>
            <a:prstGeom prst="rect">
              <a:avLst/>
            </a:prstGeom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8D11FCE3-A1DF-428B-890F-E6F934600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180" y1="73047" x2="36523" y2="80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189" y="3437305"/>
              <a:ext cx="1741332" cy="174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9E5B318-BFFC-437A-A4BD-A6E30B70CB44}"/>
                </a:ext>
              </a:extLst>
            </p:cNvPr>
            <p:cNvSpPr/>
            <p:nvPr/>
          </p:nvSpPr>
          <p:spPr>
            <a:xfrm>
              <a:off x="6673143" y="5146986"/>
              <a:ext cx="27823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IoT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무드등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07DDD58-6CA6-4F99-BC5D-0E58FA2C63BB}"/>
              </a:ext>
            </a:extLst>
          </p:cNvPr>
          <p:cNvCxnSpPr>
            <a:cxnSpLocks/>
          </p:cNvCxnSpPr>
          <p:nvPr/>
        </p:nvCxnSpPr>
        <p:spPr>
          <a:xfrm flipH="1">
            <a:off x="4370022" y="2336778"/>
            <a:ext cx="523360" cy="59118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76ACE70-A6A1-4A0D-8F76-EA526B77B018}"/>
              </a:ext>
            </a:extLst>
          </p:cNvPr>
          <p:cNvCxnSpPr>
            <a:cxnSpLocks/>
          </p:cNvCxnSpPr>
          <p:nvPr/>
        </p:nvCxnSpPr>
        <p:spPr>
          <a:xfrm>
            <a:off x="6315392" y="2215310"/>
            <a:ext cx="572971" cy="68996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31A38B7-6948-42D8-A701-21D6F2BADF57}"/>
              </a:ext>
            </a:extLst>
          </p:cNvPr>
          <p:cNvSpPr txBox="1"/>
          <p:nvPr/>
        </p:nvSpPr>
        <p:spPr>
          <a:xfrm>
            <a:off x="3818328" y="2221718"/>
            <a:ext cx="1886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MQTT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B49EEA-217C-4C31-8107-7633050B7C4C}"/>
              </a:ext>
            </a:extLst>
          </p:cNvPr>
          <p:cNvSpPr txBox="1"/>
          <p:nvPr/>
        </p:nvSpPr>
        <p:spPr>
          <a:xfrm>
            <a:off x="6745065" y="2273295"/>
            <a:ext cx="1886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MQTT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2" name="Picture 4" descr="로터리 엔코더 스위치 - 검색결과 | 쇼핑하우">
            <a:extLst>
              <a:ext uri="{FF2B5EF4-FFF2-40B4-BE49-F238E27FC236}">
                <a16:creationId xmlns:a16="http://schemas.microsoft.com/office/drawing/2014/main" id="{3AD16FD5-EFC5-4CAC-B408-CA59FA7E9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094" y="3338339"/>
            <a:ext cx="1369895" cy="136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DE2274-B8D7-4E81-9A7E-C8A99AEB95D4}"/>
              </a:ext>
            </a:extLst>
          </p:cNvPr>
          <p:cNvCxnSpPr>
            <a:cxnSpLocks/>
          </p:cNvCxnSpPr>
          <p:nvPr/>
        </p:nvCxnSpPr>
        <p:spPr>
          <a:xfrm flipH="1">
            <a:off x="8405005" y="4302595"/>
            <a:ext cx="900482" cy="38040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48AC1A3-E386-4E88-999E-3CE954CFDB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34895" y="2553465"/>
            <a:ext cx="1124186" cy="1221826"/>
          </a:xfrm>
          <a:prstGeom prst="rect">
            <a:avLst/>
          </a:prstGeom>
        </p:spPr>
      </p:pic>
      <p:pic>
        <p:nvPicPr>
          <p:cNvPr id="1026" name="Picture 2" descr="그라파나(Grafana)란? | 44BITS">
            <a:extLst>
              <a:ext uri="{FF2B5EF4-FFF2-40B4-BE49-F238E27FC236}">
                <a16:creationId xmlns:a16="http://schemas.microsoft.com/office/drawing/2014/main" id="{7BDAD04C-222A-4BB2-B3F0-D129CAA5A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3" r="24980"/>
          <a:stretch/>
        </p:blipFill>
        <p:spPr bwMode="auto">
          <a:xfrm>
            <a:off x="10345212" y="729738"/>
            <a:ext cx="1231553" cy="14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C4F8CB7-279B-4F41-BE78-407435CEF4C5}"/>
              </a:ext>
            </a:extLst>
          </p:cNvPr>
          <p:cNvCxnSpPr>
            <a:cxnSpLocks/>
          </p:cNvCxnSpPr>
          <p:nvPr/>
        </p:nvCxnSpPr>
        <p:spPr>
          <a:xfrm flipH="1">
            <a:off x="7873789" y="2928946"/>
            <a:ext cx="900482" cy="38040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ADE0387-BC3F-4F60-B66E-98B2000294CB}"/>
              </a:ext>
            </a:extLst>
          </p:cNvPr>
          <p:cNvCxnSpPr>
            <a:cxnSpLocks/>
          </p:cNvCxnSpPr>
          <p:nvPr/>
        </p:nvCxnSpPr>
        <p:spPr>
          <a:xfrm flipV="1">
            <a:off x="7804261" y="1898047"/>
            <a:ext cx="2479232" cy="131643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3F06B2-ED77-4655-A151-152A5A3BA933}"/>
              </a:ext>
            </a:extLst>
          </p:cNvPr>
          <p:cNvSpPr/>
          <p:nvPr/>
        </p:nvSpPr>
        <p:spPr>
          <a:xfrm>
            <a:off x="1055033" y="1026740"/>
            <a:ext cx="5565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음성을 통해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 / off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제어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0C370C2-30EB-4403-A393-3E32F4E7B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95324" y="2109086"/>
            <a:ext cx="2749041" cy="274904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57E29E-18CC-45EF-A4F0-5EBD75EB8E76}"/>
              </a:ext>
            </a:extLst>
          </p:cNvPr>
          <p:cNvSpPr/>
          <p:nvPr/>
        </p:nvSpPr>
        <p:spPr>
          <a:xfrm>
            <a:off x="2476538" y="4486255"/>
            <a:ext cx="1398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Home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Picture 2" descr="Python] Cycle - 리스트를 무한히 반복하는 방법.">
            <a:extLst>
              <a:ext uri="{FF2B5EF4-FFF2-40B4-BE49-F238E27FC236}">
                <a16:creationId xmlns:a16="http://schemas.microsoft.com/office/drawing/2014/main" id="{CE5849BA-95EB-40A4-AF63-8F2951B9A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3" r="21641"/>
          <a:stretch/>
        </p:blipFill>
        <p:spPr bwMode="auto">
          <a:xfrm>
            <a:off x="5553061" y="2991590"/>
            <a:ext cx="1218010" cy="12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07C9A1-CE52-4975-8B71-D890DF39C4C8}"/>
              </a:ext>
            </a:extLst>
          </p:cNvPr>
          <p:cNvCxnSpPr>
            <a:cxnSpLocks/>
          </p:cNvCxnSpPr>
          <p:nvPr/>
        </p:nvCxnSpPr>
        <p:spPr>
          <a:xfrm>
            <a:off x="4056306" y="3571355"/>
            <a:ext cx="97014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360F099-799C-4C84-8324-70A8B9E24140}"/>
              </a:ext>
            </a:extLst>
          </p:cNvPr>
          <p:cNvGrpSpPr/>
          <p:nvPr/>
        </p:nvGrpSpPr>
        <p:grpSpPr>
          <a:xfrm>
            <a:off x="8787860" y="2547237"/>
            <a:ext cx="3099340" cy="2048235"/>
            <a:chOff x="6356189" y="3437305"/>
            <a:chExt cx="3099340" cy="2048235"/>
          </a:xfrm>
        </p:grpSpPr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AFB1E6D1-1F48-4D7F-A600-A92BEA326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4180" y1="73047" x2="36523" y2="80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189" y="3437305"/>
              <a:ext cx="1741332" cy="174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E524131-A438-4559-B382-ADA6348039BD}"/>
                </a:ext>
              </a:extLst>
            </p:cNvPr>
            <p:cNvSpPr/>
            <p:nvPr/>
          </p:nvSpPr>
          <p:spPr>
            <a:xfrm>
              <a:off x="6673143" y="5146986"/>
              <a:ext cx="27823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IoT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무드등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DD4553-E636-4651-8FDC-0C3CCA51B11E}"/>
              </a:ext>
            </a:extLst>
          </p:cNvPr>
          <p:cNvCxnSpPr>
            <a:cxnSpLocks/>
          </p:cNvCxnSpPr>
          <p:nvPr/>
        </p:nvCxnSpPr>
        <p:spPr>
          <a:xfrm>
            <a:off x="7200907" y="3571355"/>
            <a:ext cx="105356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B21593F-E97A-43CC-9E40-B2DEC8C61751}"/>
              </a:ext>
            </a:extLst>
          </p:cNvPr>
          <p:cNvSpPr txBox="1"/>
          <p:nvPr/>
        </p:nvSpPr>
        <p:spPr>
          <a:xfrm>
            <a:off x="4178035" y="3034199"/>
            <a:ext cx="188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켜줘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3B8188-5008-44E8-A14B-CF2F00A2D8AD}"/>
              </a:ext>
            </a:extLst>
          </p:cNvPr>
          <p:cNvSpPr txBox="1"/>
          <p:nvPr/>
        </p:nvSpPr>
        <p:spPr>
          <a:xfrm>
            <a:off x="4178035" y="3841230"/>
            <a:ext cx="188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꺼줘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A1ABFA-392E-4650-B085-FCD0BBE4C7BB}"/>
              </a:ext>
            </a:extLst>
          </p:cNvPr>
          <p:cNvSpPr txBox="1"/>
          <p:nvPr/>
        </p:nvSpPr>
        <p:spPr>
          <a:xfrm>
            <a:off x="7465085" y="3089279"/>
            <a:ext cx="188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43C3C0-7DD7-4A86-836F-7789832625D5}"/>
              </a:ext>
            </a:extLst>
          </p:cNvPr>
          <p:cNvSpPr txBox="1"/>
          <p:nvPr/>
        </p:nvSpPr>
        <p:spPr>
          <a:xfrm>
            <a:off x="7424445" y="3724713"/>
            <a:ext cx="188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7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3F06B2-ED77-4655-A151-152A5A3BA933}"/>
              </a:ext>
            </a:extLst>
          </p:cNvPr>
          <p:cNvSpPr/>
          <p:nvPr/>
        </p:nvSpPr>
        <p:spPr>
          <a:xfrm>
            <a:off x="1055033" y="1026740"/>
            <a:ext cx="5565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응급 상황 발생시 보호자 문자 알림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0C370C2-30EB-4403-A393-3E32F4E7B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425" y="2230516"/>
            <a:ext cx="2749041" cy="274904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57E29E-18CC-45EF-A4F0-5EBD75EB8E76}"/>
              </a:ext>
            </a:extLst>
          </p:cNvPr>
          <p:cNvSpPr/>
          <p:nvPr/>
        </p:nvSpPr>
        <p:spPr>
          <a:xfrm>
            <a:off x="1233639" y="4607685"/>
            <a:ext cx="1398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Home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Picture 2" descr="Python] Cycle - 리스트를 무한히 반복하는 방법.">
            <a:extLst>
              <a:ext uri="{FF2B5EF4-FFF2-40B4-BE49-F238E27FC236}">
                <a16:creationId xmlns:a16="http://schemas.microsoft.com/office/drawing/2014/main" id="{CE5849BA-95EB-40A4-AF63-8F2951B9A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3" r="21641"/>
          <a:stretch/>
        </p:blipFill>
        <p:spPr bwMode="auto">
          <a:xfrm>
            <a:off x="3920732" y="3124875"/>
            <a:ext cx="1218010" cy="12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07C9A1-CE52-4975-8B71-D890DF39C4C8}"/>
              </a:ext>
            </a:extLst>
          </p:cNvPr>
          <p:cNvCxnSpPr>
            <a:cxnSpLocks/>
          </p:cNvCxnSpPr>
          <p:nvPr/>
        </p:nvCxnSpPr>
        <p:spPr>
          <a:xfrm>
            <a:off x="2634325" y="3706520"/>
            <a:ext cx="97014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FDD4553-E636-4651-8FDC-0C3CCA51B11E}"/>
              </a:ext>
            </a:extLst>
          </p:cNvPr>
          <p:cNvCxnSpPr>
            <a:cxnSpLocks/>
          </p:cNvCxnSpPr>
          <p:nvPr/>
        </p:nvCxnSpPr>
        <p:spPr>
          <a:xfrm>
            <a:off x="5399208" y="3734361"/>
            <a:ext cx="105356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B21593F-E97A-43CC-9E40-B2DEC8C61751}"/>
              </a:ext>
            </a:extLst>
          </p:cNvPr>
          <p:cNvSpPr txBox="1"/>
          <p:nvPr/>
        </p:nvSpPr>
        <p:spPr>
          <a:xfrm>
            <a:off x="2632597" y="3126755"/>
            <a:ext cx="188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도와줘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Picture 2" descr="이메일, 봉투, 문자, 메일, 메시지 무료 아이콘 의 Basic UI 2 (Line)">
            <a:extLst>
              <a:ext uri="{FF2B5EF4-FFF2-40B4-BE49-F238E27FC236}">
                <a16:creationId xmlns:a16="http://schemas.microsoft.com/office/drawing/2014/main" id="{AB9D99C1-43E5-4314-8C01-7514544DE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205" y="3043289"/>
            <a:ext cx="1254312" cy="12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D90609-100A-4903-879A-C3BE88B678C2}"/>
              </a:ext>
            </a:extLst>
          </p:cNvPr>
          <p:cNvSpPr txBox="1"/>
          <p:nvPr/>
        </p:nvSpPr>
        <p:spPr>
          <a:xfrm>
            <a:off x="10227509" y="4276763"/>
            <a:ext cx="1886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보호자에게 알림</a:t>
            </a:r>
          </a:p>
        </p:txBody>
      </p:sp>
      <p:pic>
        <p:nvPicPr>
          <p:cNvPr id="5122" name="Picture 2" descr="세상에서 가장 안정적이고 빠른 메시지 발송 플랫폼 - 쿨에스엠에스">
            <a:extLst>
              <a:ext uri="{FF2B5EF4-FFF2-40B4-BE49-F238E27FC236}">
                <a16:creationId xmlns:a16="http://schemas.microsoft.com/office/drawing/2014/main" id="{A3D1B81B-A25A-4782-9F69-C99A6027C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243" y="3190640"/>
            <a:ext cx="1918000" cy="69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0D9BDF7-59B6-48D6-A1FE-145DC576E923}"/>
              </a:ext>
            </a:extLst>
          </p:cNvPr>
          <p:cNvCxnSpPr>
            <a:cxnSpLocks/>
          </p:cNvCxnSpPr>
          <p:nvPr/>
        </p:nvCxnSpPr>
        <p:spPr>
          <a:xfrm>
            <a:off x="8904408" y="3706520"/>
            <a:ext cx="1053568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E28E11-FF90-4D1D-B7F5-6A60D5E8A1F5}"/>
              </a:ext>
            </a:extLst>
          </p:cNvPr>
          <p:cNvSpPr/>
          <p:nvPr/>
        </p:nvSpPr>
        <p:spPr>
          <a:xfrm>
            <a:off x="7215661" y="4318572"/>
            <a:ext cx="1398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E98AE2-4959-4ADC-BB4C-28A3E8E62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271" y="788896"/>
            <a:ext cx="4164663" cy="17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9F102-6D83-49DE-8F35-0F2E55922727}"/>
              </a:ext>
            </a:extLst>
          </p:cNvPr>
          <p:cNvCxnSpPr>
            <a:cxnSpLocks/>
          </p:cNvCxnSpPr>
          <p:nvPr/>
        </p:nvCxnSpPr>
        <p:spPr>
          <a:xfrm>
            <a:off x="352425" y="315166"/>
            <a:ext cx="364807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0A8AAB-1B76-4A43-ABAE-C92478B70268}"/>
              </a:ext>
            </a:extLst>
          </p:cNvPr>
          <p:cNvSpPr/>
          <p:nvPr/>
        </p:nvSpPr>
        <p:spPr>
          <a:xfrm>
            <a:off x="568140" y="468969"/>
            <a:ext cx="166968" cy="319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31B3ED-3AF3-42A6-8A3F-C27AEC2CC942}"/>
              </a:ext>
            </a:extLst>
          </p:cNvPr>
          <p:cNvSpPr/>
          <p:nvPr/>
        </p:nvSpPr>
        <p:spPr>
          <a:xfrm>
            <a:off x="849404" y="397251"/>
            <a:ext cx="11037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accent3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구조 및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3F06B2-ED77-4655-A151-152A5A3BA933}"/>
              </a:ext>
            </a:extLst>
          </p:cNvPr>
          <p:cNvSpPr/>
          <p:nvPr/>
        </p:nvSpPr>
        <p:spPr>
          <a:xfrm>
            <a:off x="1055033" y="1026740"/>
            <a:ext cx="5565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• </a:t>
            </a:r>
            <a:r>
              <a:rPr lang="ko-KR" altLang="en-US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밝기 조절 기능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DE1CE3-F9B2-4B93-ADE5-1E9FF68F6018}"/>
              </a:ext>
            </a:extLst>
          </p:cNvPr>
          <p:cNvGrpSpPr/>
          <p:nvPr/>
        </p:nvGrpSpPr>
        <p:grpSpPr>
          <a:xfrm>
            <a:off x="5054172" y="2562628"/>
            <a:ext cx="3132525" cy="2230637"/>
            <a:chOff x="6356189" y="3437305"/>
            <a:chExt cx="3132525" cy="2230637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95B0EF2C-B418-4537-B947-E6D68F04C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4180" y1="73047" x2="36523" y2="806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189" y="3437305"/>
              <a:ext cx="1741332" cy="174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513B82-EE25-49B1-A4D3-B566712B0A41}"/>
                </a:ext>
              </a:extLst>
            </p:cNvPr>
            <p:cNvSpPr/>
            <p:nvPr/>
          </p:nvSpPr>
          <p:spPr>
            <a:xfrm>
              <a:off x="6706328" y="5329388"/>
              <a:ext cx="27823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IoT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무드등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2C3A873-E978-4132-A353-2329A3281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596" y="3064183"/>
            <a:ext cx="1819275" cy="11525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8E3F5A1-1C05-47D7-8AAE-8AA5F5B2F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060" y="3078766"/>
            <a:ext cx="1577313" cy="1209784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95DAABC-F3FA-41E4-AD5D-6F574B30C367}"/>
              </a:ext>
            </a:extLst>
          </p:cNvPr>
          <p:cNvCxnSpPr>
            <a:cxnSpLocks/>
          </p:cNvCxnSpPr>
          <p:nvPr/>
        </p:nvCxnSpPr>
        <p:spPr>
          <a:xfrm flipV="1">
            <a:off x="4073274" y="3683657"/>
            <a:ext cx="820796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71C83E8-760C-44FB-AC14-D6CC6DE72AA0}"/>
              </a:ext>
            </a:extLst>
          </p:cNvPr>
          <p:cNvCxnSpPr>
            <a:cxnSpLocks/>
          </p:cNvCxnSpPr>
          <p:nvPr/>
        </p:nvCxnSpPr>
        <p:spPr>
          <a:xfrm flipV="1">
            <a:off x="6850901" y="3683657"/>
            <a:ext cx="1045279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2551F8-7AF7-4085-9D2B-0EEFD9F5C48F}"/>
              </a:ext>
            </a:extLst>
          </p:cNvPr>
          <p:cNvSpPr/>
          <p:nvPr/>
        </p:nvSpPr>
        <p:spPr>
          <a:xfrm>
            <a:off x="2363831" y="4454711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조도 센서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88BA41-1AD7-4233-963B-41CD2A82489F}"/>
              </a:ext>
            </a:extLst>
          </p:cNvPr>
          <p:cNvSpPr/>
          <p:nvPr/>
        </p:nvSpPr>
        <p:spPr>
          <a:xfrm>
            <a:off x="8908056" y="4454711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Neopixel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C6B3B5-5323-463F-96EE-8BE19790430F}"/>
              </a:ext>
            </a:extLst>
          </p:cNvPr>
          <p:cNvSpPr/>
          <p:nvPr/>
        </p:nvSpPr>
        <p:spPr>
          <a:xfrm>
            <a:off x="2058060" y="2307713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주변 조도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5D7DC9-7EC1-4617-B901-4FBF0577F495}"/>
              </a:ext>
            </a:extLst>
          </p:cNvPr>
          <p:cNvSpPr/>
          <p:nvPr/>
        </p:nvSpPr>
        <p:spPr>
          <a:xfrm>
            <a:off x="8359596" y="2333562"/>
            <a:ext cx="278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무드등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밝기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2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11773</TotalTime>
  <Words>554</Words>
  <Application>Microsoft Office PowerPoint</Application>
  <PresentationFormat>와이드스크린</PresentationFormat>
  <Paragraphs>165</Paragraphs>
  <Slides>23</Slides>
  <Notes>21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나눔스퀘어_ac</vt:lpstr>
      <vt:lpstr>나눔스퀘어_ac Bold</vt:lpstr>
      <vt:lpstr>12롯데마트드림Light</vt:lpstr>
      <vt:lpstr>Arial</vt:lpstr>
      <vt:lpstr>맑은 고딕</vt:lpstr>
      <vt:lpstr>Office 테마</vt:lpstr>
      <vt:lpstr>Pi Home &amp; IoT 무드등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제품디자인 실무</dc:title>
  <dc:creator>ggom0414@hanmail.net</dc:creator>
  <cp:lastModifiedBy>서 정민</cp:lastModifiedBy>
  <cp:revision>299</cp:revision>
  <dcterms:created xsi:type="dcterms:W3CDTF">2020-03-19T05:00:27Z</dcterms:created>
  <dcterms:modified xsi:type="dcterms:W3CDTF">2021-12-10T00:35:04Z</dcterms:modified>
</cp:coreProperties>
</file>